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919CE-9C17-4E1B-82C3-9F9A67D89B54}" type="datetimeFigureOut">
              <a:rPr lang="de-DE" smtClean="0"/>
              <a:t>26.03.2018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FA08E-FC95-49A1-9EF8-6E07E66AB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73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Praxis-zeugke@web.de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FA08E-FC95-49A1-9EF8-6E07E66AB37E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75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296C-C699-4AD5-BF8E-78BCE572E0E7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92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E69C-53C0-4744-A146-EFABC998004B}" type="datetime1">
              <a:rPr lang="de-DE" smtClean="0"/>
              <a:t>26.03.2018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65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872-8CD7-4E3A-9D4B-70F2C42E1CD4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64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ABCE-08BE-45AC-ABFB-B833DFD3F069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074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1B3C-D41D-4E0F-BD25-0BCE639C840C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09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5B08-0DB6-4536-AC55-B1C49168B8F9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37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6D0-0A2F-4918-94E3-C61007F2FBD3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57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21FD-9CFD-4195-9832-D34A3268E2F8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478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EA9D-DC79-4A6C-B510-A526C06B6B10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5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14D-F955-44AF-8355-CBC68D9AFC24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52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1CC9-ED44-4A66-9C79-7C0C06FEFF3B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57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0749-5ED7-4F44-99F1-73258261C449}" type="datetime1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0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0A33-1F07-4F8A-9534-970D8BD99155}" type="datetime1">
              <a:rPr lang="de-DE" smtClean="0"/>
              <a:t>26.03.2018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07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A146-A73C-42B1-B0FF-634FF0AB063A}" type="datetime1">
              <a:rPr lang="de-DE" smtClean="0"/>
              <a:t>26.03.2018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6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B5E4-E6A2-4C86-84A3-D46F93BA523A}" type="datetime1">
              <a:rPr lang="de-DE" smtClean="0"/>
              <a:t>26.03.2018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5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D941-FCCD-435E-BA9E-F6975B139B5E}" type="datetime1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77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F8D-2278-484F-B316-C9C8430A9D6F}" type="datetime1">
              <a:rPr lang="de-DE" smtClean="0"/>
              <a:t>26.03.2018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c.zeugke@web.de;13.03.18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94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F53955-9E4C-4A90-B2BB-6D006A46BCF9}" type="datetime1">
              <a:rPr lang="de-DE" smtClean="0"/>
              <a:t>26.03.2018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de-DE"/>
              <a:t>c.zeugke@web.de;13.03.18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7C2006-A834-4B3A-8039-0D5D5E5BF3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711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4A43C-2382-4C98-ADAA-C2C321F6E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Die Bedeutung der Bindungstheorie für die Prävention psychischer Störung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9F591B-4E66-4AC1-A6EE-A2ABE5C05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Carolin Zeugke</a:t>
            </a:r>
          </a:p>
          <a:p>
            <a:r>
              <a:rPr lang="de-DE" dirty="0"/>
              <a:t>Fachärztin für Kinder- und Jugendpsychiatrie und –</a:t>
            </a:r>
            <a:r>
              <a:rPr lang="de-DE" dirty="0" err="1"/>
              <a:t>psychotherapie</a:t>
            </a:r>
            <a:endParaRPr lang="de-DE" dirty="0"/>
          </a:p>
          <a:p>
            <a:r>
              <a:rPr lang="de-DE" dirty="0"/>
              <a:t>Fachärztin für psychosomatische Medizin und Psychotherapie</a:t>
            </a:r>
          </a:p>
          <a:p>
            <a:r>
              <a:rPr lang="de-DE" dirty="0"/>
              <a:t>Zertifizierte EMDR - </a:t>
            </a:r>
            <a:r>
              <a:rPr lang="de-DE" dirty="0" err="1"/>
              <a:t>Traumatherapeutin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B3213E-ADF1-4EC5-B538-1D40B8B8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25739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36B6D34-E021-4DB2-AF99-BF25052D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Bindungsstile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810104-14CB-4AFB-AB99-E9B5517C5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 geht um Bindungsstile, die</a:t>
            </a:r>
          </a:p>
          <a:p>
            <a:pPr lvl="1"/>
            <a:r>
              <a:rPr lang="de-DE" sz="2400" dirty="0"/>
              <a:t>Sicher</a:t>
            </a:r>
          </a:p>
          <a:p>
            <a:pPr lvl="1"/>
            <a:r>
              <a:rPr lang="de-DE" sz="2400" dirty="0"/>
              <a:t>Ängstlich ambivalent</a:t>
            </a:r>
          </a:p>
          <a:p>
            <a:pPr lvl="1"/>
            <a:r>
              <a:rPr lang="de-DE" sz="2400" dirty="0"/>
              <a:t>Ängstlich vermeidend und als</a:t>
            </a:r>
          </a:p>
          <a:p>
            <a:pPr lvl="1"/>
            <a:r>
              <a:rPr lang="de-DE" sz="2400" dirty="0"/>
              <a:t>desorganisiert (Mary Main)</a:t>
            </a:r>
          </a:p>
          <a:p>
            <a:pPr marL="457200" lvl="1" indent="0">
              <a:buNone/>
            </a:pPr>
            <a:r>
              <a:rPr lang="de-DE" sz="2400" dirty="0"/>
              <a:t>kategorisiert werden.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41C8E13-7455-47AB-AA86-33925040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38416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FD35E-F7AF-4CE1-A1BA-78D0B6ED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Stress ist der Killer jeglichen gesunden Lernens!!!</a:t>
            </a:r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CA7C493-594F-4AD1-A881-B64ED5506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17" y="863601"/>
            <a:ext cx="6844082" cy="3223207"/>
          </a:xfr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3D9B29-A024-4F6F-B2BE-09BC2D01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3647298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713F7-1CEB-4FC1-BDB1-3775B1BE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Transmission von Bindung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BAA4B4-543D-4CF4-9E7C-E02FC1E46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Eltern beeinflussen maßgeblich unterschiedliche Bindungsmuster</a:t>
            </a:r>
          </a:p>
          <a:p>
            <a:pPr lvl="1"/>
            <a:r>
              <a:rPr lang="de-DE" dirty="0"/>
              <a:t>(Adult Attachment Interview (AAI), Main, M. (1985) )</a:t>
            </a:r>
          </a:p>
          <a:p>
            <a:pPr lvl="2"/>
            <a:r>
              <a:rPr lang="de-DE" dirty="0"/>
              <a:t>Instrument zur retrospektiven Erfassung von Bindungserfahrungen und aktuellen Einstellungen zu Bindung bei Erwachsenen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CDB7D-73EC-44F2-B9F7-6073C75F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4819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A3DFC-060A-4865-8EF1-B4C52CC2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Transmission von Bindung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897E85-6BF4-4C98-9C10-F8D63E2A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Feinfühligkeit als Prädiktor von Bindungssicherheit</a:t>
            </a:r>
          </a:p>
          <a:p>
            <a:pPr lvl="1"/>
            <a:r>
              <a:rPr lang="de-DE" dirty="0"/>
              <a:t>Fähigkeit, das Befinden und die Bedürfnisse des Kindes </a:t>
            </a:r>
          </a:p>
          <a:p>
            <a:pPr lvl="2"/>
            <a:r>
              <a:rPr lang="de-DE" dirty="0"/>
              <a:t>1. wahrzunehmen, </a:t>
            </a:r>
            <a:endParaRPr lang="de-DE" sz="1400" dirty="0"/>
          </a:p>
          <a:p>
            <a:pPr lvl="2"/>
            <a:r>
              <a:rPr lang="de-DE" dirty="0"/>
              <a:t>2. richtig zu interpretieren und</a:t>
            </a:r>
            <a:endParaRPr lang="de-DE" sz="1400" dirty="0"/>
          </a:p>
          <a:p>
            <a:pPr lvl="2"/>
            <a:r>
              <a:rPr lang="de-DE" dirty="0"/>
              <a:t>3. prompt und</a:t>
            </a:r>
          </a:p>
          <a:p>
            <a:pPr lvl="2"/>
            <a:r>
              <a:rPr lang="de-DE" dirty="0"/>
              <a:t>4. angemessen darauf zu reagieren</a:t>
            </a:r>
          </a:p>
          <a:p>
            <a:r>
              <a:rPr lang="de-DE" dirty="0"/>
              <a:t>Qualität der Partnerschaft</a:t>
            </a:r>
          </a:p>
          <a:p>
            <a:r>
              <a:rPr lang="de-DE" dirty="0"/>
              <a:t>Genetische Faktoren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B953B6-3E5E-44A6-B935-4D4BE79B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3888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648BF-8452-462C-8513-2003213B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Mindedness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CE55E1-88E9-4853-8AC9-D80C48483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err="1"/>
              <a:t>Mentalisierungsfähigkeit</a:t>
            </a:r>
            <a:r>
              <a:rPr lang="de-DE" dirty="0"/>
              <a:t> beinhaltet:</a:t>
            </a:r>
          </a:p>
          <a:p>
            <a:r>
              <a:rPr lang="de-DE" i="1" dirty="0"/>
              <a:t>“- das Vermögen, Verhalten durch Zuschreibung mentaler Zustände zu interpretieren,</a:t>
            </a:r>
            <a:endParaRPr lang="de-DE" dirty="0"/>
          </a:p>
          <a:p>
            <a:r>
              <a:rPr lang="de-DE" i="1" dirty="0"/>
              <a:t>- zwischen innerer und äußerer Realität unterscheiden zu können und sowohl bei sich selbst und auch bei anderen</a:t>
            </a:r>
            <a:endParaRPr lang="de-DE" dirty="0"/>
          </a:p>
          <a:p>
            <a:r>
              <a:rPr lang="de-DE" i="1" dirty="0"/>
              <a:t>- Zusammenhänge oder Abweichungen zwischen psychischen Zuständen und äußerer Realität zu erkennen“ 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588A95B-54C6-4062-AAF0-536E825E242A}"/>
              </a:ext>
            </a:extLst>
          </p:cNvPr>
          <p:cNvSpPr txBox="1"/>
          <p:nvPr/>
        </p:nvSpPr>
        <p:spPr>
          <a:xfrm>
            <a:off x="4693298" y="3884737"/>
            <a:ext cx="384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/>
              <a:t>Fonagy</a:t>
            </a:r>
            <a:r>
              <a:rPr lang="de-DE" i="1" dirty="0"/>
              <a:t> et</a:t>
            </a:r>
            <a:r>
              <a:rPr lang="de-DE" dirty="0"/>
              <a:t> al. 1991 und 1998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C1B667-4884-4DF7-9C07-1873EB72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374814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29B5A-6002-4BC5-92AA-5B8D60C3C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Störfaktoren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7DDD28-E17E-4847-81D1-A5B81F296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/>
              <a:t>Eine fehlerhafte Wahrnehmung kann ebenso zu falscher Reaktion führen, wie auch eine Fehlinterpretation des Wahrgenommenen.</a:t>
            </a:r>
          </a:p>
          <a:p>
            <a:endParaRPr lang="de-DE" b="1" i="1" dirty="0"/>
          </a:p>
          <a:p>
            <a:pPr lvl="1"/>
            <a:r>
              <a:rPr lang="de-DE" b="1" i="1" dirty="0" err="1"/>
              <a:t>Mismatching</a:t>
            </a:r>
            <a:endParaRPr lang="de-DE" b="1" i="1" dirty="0"/>
          </a:p>
          <a:p>
            <a:pPr lvl="2"/>
            <a:r>
              <a:rPr lang="de-DE" b="1" i="1" dirty="0"/>
              <a:t>Paul Watzlawick zeigt Beispiele des </a:t>
            </a:r>
            <a:r>
              <a:rPr lang="de-DE" b="1" i="1" dirty="0" err="1"/>
              <a:t>Mismatching</a:t>
            </a:r>
            <a:r>
              <a:rPr lang="de-DE" b="1" i="1" dirty="0"/>
              <a:t> in „Anleitung zum Unglücklichsein“ (1983)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DCC771-5E6C-4647-97C7-F5FBDA0A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48150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97B36-A858-45FF-BD86-99C70D8E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Praxisbezug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237BC-49D1-46A1-A6B4-BCFEA28D8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0F4DFD-89C3-479F-A7C7-D6C2FB71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145019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97DA6-6B88-4B60-9548-DB01F843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Praxisbezug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03D327-CAE5-4B1E-B027-83CCFC6D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b="1" dirty="0"/>
              <a:t>Anamnese und Selbsterfahrung</a:t>
            </a:r>
          </a:p>
          <a:p>
            <a:r>
              <a:rPr lang="de-DE" dirty="0"/>
              <a:t>Jede Anamnese ist mit einem Beziehungsangebot verbunden, welches sicherlich je nach Fachrichtung sehr unterschiedlich aussehen kann, aber auch je nach Konstitution und Umfeld des Untersuchers.</a:t>
            </a:r>
            <a:endParaRPr lang="de-DE" sz="1800" dirty="0"/>
          </a:p>
          <a:p>
            <a:r>
              <a:rPr lang="de-DE" dirty="0"/>
              <a:t>Wie Eltern oder andere enge Bezugspersonen sind auch wir als Ärzte als Behandler, Lehrer, Erzieher doch immer wieder aufgefordert, von uns ein Stück Sicherheit und Klarheit zu zeigen.</a:t>
            </a:r>
            <a:endParaRPr lang="de-DE" sz="1800" dirty="0"/>
          </a:p>
          <a:p>
            <a:r>
              <a:rPr lang="de-DE" dirty="0"/>
              <a:t>Nicht nur Fragen zu stellen, sondern zuzuhören und Raum für Fragen oder deren Entwicklung zu lassen. </a:t>
            </a:r>
            <a:endParaRPr lang="de-DE" sz="1800" dirty="0"/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FF607-BE92-4205-8CED-5DC1BFBF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081900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44BE187-2B6E-4CD0-AB64-833DACF2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Selbsterfahrung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33B2707C-470B-4148-B3AA-69EAD2FE5B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8" y="802481"/>
            <a:ext cx="3381375" cy="3381375"/>
          </a:xfr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E264379C-5AD5-45EC-BA3E-3BCBB23C09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i="1" dirty="0"/>
              <a:t>Persönlichkeit in einem gesunden Sinne kann auch nur in einem gesunden System entwickelt werden.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8E065E3-C373-4684-BA0C-31DD1695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288047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7B818A9-173D-419F-8953-9BE4AAFD0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Selbsterfahrung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7A5D1F-23B4-4C46-A28B-89A14D154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Bindungsorganisation kann durch multimodale Angebote, insbesondere auch therapeutisch verändert werden.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9E78BBA-BB3A-4F72-9B6A-A5D44522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27042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07DBE-3ABC-40BC-82AB-80C13E68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Einstimmung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197FE18-4959-4565-B659-F7622E419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921544"/>
            <a:ext cx="4724400" cy="3143250"/>
          </a:xfr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DED758-AF33-4D80-8036-53159678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244617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2704214-F9B4-4473-97B1-82A7F50A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7C6226D7-F4AB-4AF2-818F-850769DCFD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137714"/>
            <a:ext cx="4937125" cy="2710909"/>
          </a:xfr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06B9537-95E9-4CFE-8A1C-E2A0C2825C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Neue Bindungsmodelle?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DF7BCB5-90FF-43A6-8B38-6E5DD3EC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140364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56829F5-61F6-49D5-ACAA-6DC1A79F4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ihre Aufmerksamkeit!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14D74CA6-AD71-44AB-A4ED-71A77331B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5203DD6-488C-43C2-BC1E-2457CC78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10744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0C05F-3274-4FDC-BD36-9657AE71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Strategien der 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BF83EB-B58D-4325-855B-3A287045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/>
              <a:t>Ihnen selbst </a:t>
            </a:r>
            <a:endParaRPr lang="de-DE" dirty="0"/>
          </a:p>
          <a:p>
            <a:r>
              <a:rPr lang="de-DE" b="1" i="1" dirty="0"/>
              <a:t>Ihrem Temperament </a:t>
            </a:r>
            <a:endParaRPr lang="de-DE" dirty="0"/>
          </a:p>
          <a:p>
            <a:r>
              <a:rPr lang="de-DE" b="1" i="1" dirty="0"/>
              <a:t>Ihrer Konstitution </a:t>
            </a:r>
            <a:endParaRPr lang="de-DE" dirty="0"/>
          </a:p>
          <a:p>
            <a:r>
              <a:rPr lang="de-DE" b="1" i="1" dirty="0"/>
              <a:t>Ihrer gegenwärtigen Verfassung</a:t>
            </a:r>
            <a:endParaRPr lang="de-DE" dirty="0"/>
          </a:p>
          <a:p>
            <a:r>
              <a:rPr lang="de-DE" b="1" i="1" dirty="0"/>
              <a:t>Ihrer Erfahrung</a:t>
            </a:r>
          </a:p>
          <a:p>
            <a:r>
              <a:rPr lang="de-DE" b="1" i="1" dirty="0"/>
              <a:t>Ihrer inneren Speicherung </a:t>
            </a:r>
          </a:p>
          <a:p>
            <a:r>
              <a:rPr lang="de-DE" b="1" i="1" dirty="0"/>
              <a:t>und Bewertung</a:t>
            </a:r>
            <a:r>
              <a:rPr lang="de-DE" dirty="0"/>
              <a:t> </a:t>
            </a:r>
            <a:r>
              <a:rPr lang="de-DE" b="1" dirty="0"/>
              <a:t>der</a:t>
            </a:r>
            <a:r>
              <a:rPr lang="de-DE" dirty="0"/>
              <a:t> </a:t>
            </a:r>
            <a:r>
              <a:rPr lang="de-DE" b="1" i="1" dirty="0"/>
              <a:t>realen äußeren Bedingungen/ Umfeld …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C51CF4-EE19-4C83-888D-BC6D5384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293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37D6B-4773-46D8-80EE-4FAE6D8D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AA76D6-CB05-4B6C-9AC0-AECE7C396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Prävention psychischer Störungen setzt voraus, </a:t>
            </a:r>
          </a:p>
          <a:p>
            <a:pPr lvl="1"/>
            <a:r>
              <a:rPr lang="de-DE" b="1" dirty="0"/>
              <a:t>besser zu erkennen</a:t>
            </a:r>
          </a:p>
          <a:p>
            <a:pPr lvl="1"/>
            <a:r>
              <a:rPr lang="de-DE" b="1" i="1" dirty="0"/>
              <a:t>prompter darauf zu reagieren und </a:t>
            </a:r>
            <a:endParaRPr lang="de-DE" dirty="0"/>
          </a:p>
          <a:p>
            <a:pPr lvl="1"/>
            <a:r>
              <a:rPr lang="de-DE" b="1" i="1" dirty="0"/>
              <a:t>Hilfen feinsinnig aufeinander abzustimmen</a:t>
            </a:r>
            <a:endParaRPr lang="de-DE" dirty="0"/>
          </a:p>
          <a:p>
            <a:pPr lvl="1"/>
            <a:r>
              <a:rPr lang="de-DE" b="1" i="1" dirty="0"/>
              <a:t>Und kontinuierlich anzupassen 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A40B9D-1F0F-4514-AB76-53982B2A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22272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AD770-354C-49C3-A47F-C5EC823B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„Aus Fehlern lernt man!“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FB7C444-B6C4-425E-976B-F80D8932E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73" y="1121569"/>
            <a:ext cx="6431280" cy="2743200"/>
          </a:xfr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66C5CB-B7E6-47B2-A4B1-CC9A8488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93782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BF629-BBA4-42AD-B509-C90EAEAE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Bindung?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759E82-5C30-4F68-9A3C-270E396E4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Bindung hat unterschiedliche Bedeutungen</a:t>
            </a:r>
          </a:p>
          <a:p>
            <a:pPr lvl="1"/>
            <a:r>
              <a:rPr lang="de-DE" dirty="0"/>
              <a:t>Juristisch, technisch, </a:t>
            </a:r>
            <a:r>
              <a:rPr lang="de-DE" i="1" dirty="0"/>
              <a:t>pädagogisch-psychologisch</a:t>
            </a:r>
          </a:p>
          <a:p>
            <a:pPr lvl="2"/>
            <a:r>
              <a:rPr lang="de-DE" b="1" i="1" dirty="0"/>
              <a:t>Bindungen können also einem bestimmten Zweck dienen und damit sehr unterschiedlicher Qualität sein</a:t>
            </a:r>
            <a:endParaRPr lang="de-DE" i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DAEECF-B7B9-4204-80BF-0568E842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42322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AF9B5-8B36-4A60-B27A-A4395258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Zur Geschichte der Bindungstheorie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D7C02980-A46B-47E6-80F2-0D50FF61B2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979" y="685800"/>
            <a:ext cx="2653593" cy="3614738"/>
          </a:xfr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92D1D59-A7EC-4360-B069-9058DC2ADD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Edward John </a:t>
            </a:r>
            <a:r>
              <a:rPr lang="de-DE" dirty="0" err="1"/>
              <a:t>Mostyn</a:t>
            </a:r>
            <a:r>
              <a:rPr lang="de-DE" dirty="0"/>
              <a:t> Bowlby</a:t>
            </a:r>
          </a:p>
          <a:p>
            <a:pPr lvl="1"/>
            <a:r>
              <a:rPr lang="de-DE" dirty="0"/>
              <a:t>(1907 – 1990)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09FA03E-CF42-4E0C-B841-19B76255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62695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8EAA3AC1-6C8A-4958-A4BB-78576C0B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i="1" dirty="0"/>
              <a:t>„…</a:t>
            </a:r>
            <a:r>
              <a:rPr lang="de-DE" b="1" dirty="0"/>
              <a:t>in der Bindung [wird] heute ein Primärmotiv gesehen, also ein grundlegendes Bedürfnis des Kindes nach Geborgenheit, Kontakt und Liebe, welches sich unabhängig von anderen Primärbedürfnissen entwickelt.“ </a:t>
            </a:r>
            <a:br>
              <a:rPr lang="de-DE" dirty="0"/>
            </a:br>
            <a:r>
              <a:rPr lang="de-DE" dirty="0"/>
              <a:t> 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F4A6358-ECCC-4FA7-BBBC-764375BD30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Spangler &amp; Reiner (2017), S. 25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AD01449-FA3D-4D99-8504-F8507D8C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191300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349DEB-0E01-47A2-9759-A9043F4C5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Strange Situation </a:t>
            </a:r>
            <a:r>
              <a:rPr lang="de-DE" dirty="0" err="1"/>
              <a:t>protocol</a:t>
            </a:r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FE6D9AFB-3BCF-4607-AF9B-0B1DAD2AC6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86" y="770325"/>
            <a:ext cx="3573626" cy="3530742"/>
          </a:xfr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F9F9F0-6DBB-4BFE-BC24-3631D5B2C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Mary Ainsworth </a:t>
            </a:r>
          </a:p>
          <a:p>
            <a:pPr lvl="1"/>
            <a:r>
              <a:rPr lang="de-DE" dirty="0"/>
              <a:t>(1913 – 1999)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79B9E46-5F72-4D43-821D-2B38C8C9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c.zeugke@web.de;13.03.18</a:t>
            </a:r>
          </a:p>
        </p:txBody>
      </p:sp>
    </p:spTree>
    <p:extLst>
      <p:ext uri="{BB962C8B-B14F-4D97-AF65-F5344CB8AC3E}">
        <p14:creationId xmlns:p14="http://schemas.microsoft.com/office/powerpoint/2010/main" val="306129174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690</Words>
  <Application>Microsoft Office PowerPoint</Application>
  <PresentationFormat>Breitbild</PresentationFormat>
  <Paragraphs>101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3</vt:lpstr>
      <vt:lpstr>Segment</vt:lpstr>
      <vt:lpstr>Die Bedeutung der Bindungstheorie für die Prävention psychischer Störung </vt:lpstr>
      <vt:lpstr>Einstimmung</vt:lpstr>
      <vt:lpstr>Strategien der Sicherung</vt:lpstr>
      <vt:lpstr>Prävention </vt:lpstr>
      <vt:lpstr>„Aus Fehlern lernt man!“</vt:lpstr>
      <vt:lpstr>Was ist Bindung?</vt:lpstr>
      <vt:lpstr>Zur Geschichte der Bindungstheorie</vt:lpstr>
      <vt:lpstr>„…in der Bindung [wird] heute ein Primärmotiv gesehen, also ein grundlegendes Bedürfnis des Kindes nach Geborgenheit, Kontakt und Liebe, welches sich unabhängig von anderen Primärbedürfnissen entwickelt.“   </vt:lpstr>
      <vt:lpstr>Strange Situation protocol</vt:lpstr>
      <vt:lpstr>Bindungsstile</vt:lpstr>
      <vt:lpstr>Stress ist der Killer jeglichen gesunden Lernens!!!</vt:lpstr>
      <vt:lpstr>Transmission von Bindung</vt:lpstr>
      <vt:lpstr>Transmission von Bindung</vt:lpstr>
      <vt:lpstr>Mind Mindedness</vt:lpstr>
      <vt:lpstr>Störfaktoren</vt:lpstr>
      <vt:lpstr>Praxisbezug</vt:lpstr>
      <vt:lpstr>Praxisbezug</vt:lpstr>
      <vt:lpstr>Selbsterfahrung</vt:lpstr>
      <vt:lpstr>Selbsterfahrung</vt:lpstr>
      <vt:lpstr>Diskussion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Bedeutung der Bindungstheorie für die Prävention psychischer Störung</dc:title>
  <dc:creator>Carolin Zeugke</dc:creator>
  <cp:lastModifiedBy>Carolin Zeugke</cp:lastModifiedBy>
  <cp:revision>17</cp:revision>
  <dcterms:created xsi:type="dcterms:W3CDTF">2018-03-11T19:25:40Z</dcterms:created>
  <dcterms:modified xsi:type="dcterms:W3CDTF">2018-03-26T17:42:39Z</dcterms:modified>
</cp:coreProperties>
</file>